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한겨레결체" panose="020B0600000101010101" charset="-127"/>
      <p:regular r:id="rId12"/>
    </p:embeddedFont>
    <p:embeddedFont>
      <p:font typeface="SpoqaHanSans-Light" panose="020B0600000101010101" charset="-127"/>
      <p:regular r:id="rId13"/>
    </p:embeddedFont>
    <p:embeddedFont>
      <p:font typeface="Special Elite" panose="020B0600000101010101" charset="0"/>
      <p:regular r:id="rId14"/>
    </p:embeddedFont>
    <p:embeddedFont>
      <p:font typeface="SpoqaHanSans-Regular" panose="020B0600000101010101" charset="-127"/>
      <p:regular r:id="rId15"/>
    </p:embeddedFont>
    <p:embeddedFont>
      <p:font typeface="THELuxmR" panose="020B0600000101010101" charset="-127"/>
      <p:regular r:id="rId16"/>
    </p:embeddedFont>
    <p:embeddedFont>
      <p:font typeface="SpoqaHanSans-Bold" panose="020B0600000101010101" charset="-127"/>
      <p:bold r:id="rId17"/>
    </p:embeddedFont>
    <p:embeddedFont>
      <p:font typeface="THELuxmM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HELuxmB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7.png"/><Relationship Id="rId5" Type="http://schemas.openxmlformats.org/officeDocument/2006/relationships/image" Target="../media/image7.png"/><Relationship Id="rId10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1168400"/>
            <a:ext cx="15951200" cy="593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900" y="2806700"/>
            <a:ext cx="2311400" cy="2311400"/>
          </a:xfrm>
          <a:prstGeom prst="rect">
            <a:avLst/>
          </a:prstGeom>
          <a:effectLst>
            <a:outerShdw blurRad="19903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1866900"/>
            <a:ext cx="2324100" cy="2324100"/>
          </a:xfrm>
          <a:prstGeom prst="rect">
            <a:avLst/>
          </a:prstGeom>
          <a:effectLst>
            <a:outerShdw blurRad="20173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14097000" y="3162300"/>
            <a:ext cx="2413000" cy="241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5963900" y="3733800"/>
            <a:ext cx="1587500" cy="1079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576300" y="2286000"/>
            <a:ext cx="1536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500" b="0" i="0" u="none" strike="noStrike" spc="100">
                <a:solidFill>
                  <a:srgbClr val="3B3B3B">
                    <a:alpha val="70196"/>
                  </a:srgbClr>
                </a:solidFill>
                <a:latin typeface="Special Elite"/>
              </a:rPr>
              <a:t>MIRI POST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18400" y="1549400"/>
            <a:ext cx="325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THELuxmM"/>
              </a:rPr>
              <a:t>POST CARD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2300" y="16510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FFFFFF"/>
                </a:solidFill>
                <a:latin typeface="THELuxmR"/>
              </a:rPr>
              <a:t>A PACKAGE TOUR GUIDE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57200" y="16510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FFFFFF"/>
                </a:solidFill>
                <a:latin typeface="THELuxmR"/>
              </a:rPr>
              <a:t>A PACKAGE TOUR GUIDE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09300" y="7683500"/>
            <a:ext cx="5930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6800" b="0" i="0" u="none" strike="noStrike">
                <a:solidFill>
                  <a:srgbClr val="3B3B3B"/>
                </a:solidFill>
                <a:latin typeface="SpoqaHanSans-Bold"/>
              </a:rPr>
              <a:t>TRABLOG</a:t>
            </a:r>
            <a:r>
              <a:rPr lang="ko-KR" sz="6800" b="0" i="0" u="none" strike="noStrike">
                <a:solidFill>
                  <a:srgbClr val="3B3B3B"/>
                </a:solidFill>
                <a:ea typeface="SpoqaHanSans-Bold"/>
              </a:rPr>
              <a:t>에서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0500" y="7772400"/>
            <a:ext cx="7480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5900" b="0" i="0" u="none" strike="noStrike" spc="-800">
                <a:solidFill>
                  <a:srgbClr val="3B3B3B"/>
                </a:solidFill>
                <a:ea typeface="한겨레결체"/>
              </a:rPr>
              <a:t>여행의</a:t>
            </a:r>
            <a:r>
              <a:rPr lang="en-US" sz="59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5900" b="0" i="0" u="none" strike="noStrike" spc="-800">
                <a:solidFill>
                  <a:srgbClr val="3B3B3B"/>
                </a:solidFill>
                <a:ea typeface="한겨레결체"/>
              </a:rPr>
              <a:t>순간을</a:t>
            </a:r>
            <a:r>
              <a:rPr lang="en-US" sz="59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5900" b="0" i="0" u="none" strike="noStrike" spc="-800">
                <a:solidFill>
                  <a:srgbClr val="3B3B3B"/>
                </a:solidFill>
                <a:ea typeface="한겨레결체"/>
              </a:rPr>
              <a:t>기록할</a:t>
            </a:r>
            <a:r>
              <a:rPr lang="en-US" sz="59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5900" b="0" i="0" u="none" strike="noStrike" spc="-800">
                <a:solidFill>
                  <a:srgbClr val="3B3B3B"/>
                </a:solidFill>
                <a:ea typeface="한겨레결체"/>
              </a:rPr>
              <a:t>때</a:t>
            </a:r>
            <a:r>
              <a:rPr lang="en-US" sz="5900" b="0" i="0" u="none" strike="noStrike" spc="-800">
                <a:solidFill>
                  <a:srgbClr val="3B3B3B"/>
                </a:solidFill>
                <a:latin typeface="한겨레결체"/>
              </a:rPr>
              <a:t>, 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7950200"/>
            <a:ext cx="914400" cy="762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15400" y="8191500"/>
            <a:ext cx="546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THELuxmB"/>
              </a:rPr>
              <a:t>NEW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69000" y="5334000"/>
            <a:ext cx="6350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92300" y="2032000"/>
            <a:ext cx="70358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9000" b="0" i="0" u="none" strike="noStrike">
                <a:solidFill>
                  <a:srgbClr val="3B3B3B"/>
                </a:solidFill>
                <a:latin typeface="한겨레결체"/>
              </a:rPr>
              <a:t>THANK</a:t>
            </a:r>
          </a:p>
          <a:p>
            <a:pPr lvl="0" algn="l">
              <a:lnSpc>
                <a:spcPct val="91300"/>
              </a:lnSpc>
            </a:pPr>
            <a:r>
              <a:rPr lang="en-US" sz="9000" b="0" i="0" u="none" strike="noStrike">
                <a:solidFill>
                  <a:srgbClr val="3B3B3B"/>
                </a:solidFill>
                <a:latin typeface="한겨레결체"/>
              </a:rPr>
              <a:t>YOU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0" y="2451100"/>
            <a:ext cx="10414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300" y="3657600"/>
            <a:ext cx="914400" cy="762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92300" y="4813300"/>
            <a:ext cx="6896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쉽고</a:t>
            </a:r>
            <a:r>
              <a:rPr lang="en-US" sz="3300" b="0" i="0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가벼운</a:t>
            </a:r>
            <a:r>
              <a:rPr lang="en-US" sz="3300" b="0" i="0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여행은</a:t>
            </a:r>
            <a:r>
              <a:rPr lang="en-US" sz="3300" b="0" i="0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늘</a:t>
            </a:r>
          </a:p>
          <a:p>
            <a:pPr lvl="0" algn="l">
              <a:lnSpc>
                <a:spcPct val="116199"/>
              </a:lnSpc>
            </a:pP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미리투어와</a:t>
            </a:r>
            <a:r>
              <a:rPr lang="en-US" sz="3300" b="0" i="0" u="none" strike="noStrike" spc="-2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3300" b="0" i="0" u="none" strike="noStrike" spc="-200">
                <a:solidFill>
                  <a:srgbClr val="3B3B3B"/>
                </a:solidFill>
                <a:ea typeface="SpoqaHanSans-Light"/>
              </a:rPr>
              <a:t>함께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6600" y="2552700"/>
            <a:ext cx="71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THELuxmB"/>
              </a:rPr>
              <a:t>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2300" y="7581900"/>
            <a:ext cx="496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(12345) 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미리시</a:t>
            </a: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미리구</a:t>
            </a: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미리길</a:t>
            </a: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 123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번길</a:t>
            </a: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 3</a:t>
            </a:r>
            <a:r>
              <a:rPr lang="ko-KR" sz="1600" b="0" i="0" u="none" strike="noStrike">
                <a:solidFill>
                  <a:srgbClr val="3B3B3B"/>
                </a:solidFill>
                <a:ea typeface="SpoqaHanSans-Light"/>
              </a:rPr>
              <a:t>층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miritour@miritour.co.kr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B3B3B"/>
                </a:solidFill>
                <a:latin typeface="SpoqaHanSans-Light"/>
              </a:rPr>
              <a:t>(000) 123-4567 ~ 9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89200" y="3048000"/>
            <a:ext cx="3835400" cy="4610100"/>
          </a:xfrm>
          <a:prstGeom prst="rect">
            <a:avLst/>
          </a:prstGeom>
          <a:effectLst>
            <a:outerShdw blurRad="36525" dir="2700000">
              <a:srgbClr val="3B3B3B">
                <a:alpha val="42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3200" y="3365500"/>
            <a:ext cx="3314700" cy="3416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430500" y="7061200"/>
            <a:ext cx="3340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0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DOMESTIC TRIP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700" y="1816100"/>
            <a:ext cx="3835400" cy="4610100"/>
          </a:xfrm>
          <a:prstGeom prst="rect">
            <a:avLst/>
          </a:prstGeom>
          <a:effectLst>
            <a:outerShdw blurRad="36525" dir="2700000">
              <a:srgbClr val="3B3B3B">
                <a:alpha val="42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8700" y="2133600"/>
            <a:ext cx="3314700" cy="3416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918700" y="5842000"/>
            <a:ext cx="3340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0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OVERSEAS TRIP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5500" y="4279900"/>
            <a:ext cx="3835400" cy="4610100"/>
          </a:xfrm>
          <a:prstGeom prst="rect">
            <a:avLst/>
          </a:prstGeom>
          <a:effectLst>
            <a:outerShdw blurRad="36525" dir="2700000">
              <a:srgbClr val="3B3B3B">
                <a:alpha val="42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22200" y="4610100"/>
            <a:ext cx="3314700" cy="3416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509500" y="8280400"/>
            <a:ext cx="3340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0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HONEYMOON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57200" y="9029700"/>
            <a:ext cx="4114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500" b="0" i="0" u="none" strike="noStrike">
                <a:solidFill>
                  <a:srgbClr val="3B3B3B"/>
                </a:solidFill>
                <a:latin typeface="SpoqaHanSans-Bold"/>
              </a:rPr>
              <a:t>MIRI TOUR PACKAGE TOUR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2300" y="2044700"/>
            <a:ext cx="4902200" cy="328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맑은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공기가</a:t>
            </a:r>
          </a:p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반겨주는</a:t>
            </a:r>
          </a:p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미리시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4330700"/>
            <a:ext cx="825500" cy="685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92300" y="7467600"/>
            <a:ext cx="47625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지역에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자랑할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만한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장점을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적어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기대감을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높여보세요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지역에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2120900"/>
            <a:ext cx="3810000" cy="3949700"/>
          </a:xfrm>
          <a:prstGeom prst="rect">
            <a:avLst/>
          </a:prstGeom>
          <a:effectLst>
            <a:outerShdw blurRad="36108" dir="2700000">
              <a:srgbClr val="3B3B3B">
                <a:alpha val="42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0" y="2413000"/>
            <a:ext cx="3302000" cy="289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0" y="2120900"/>
            <a:ext cx="3810000" cy="3949700"/>
          </a:xfrm>
          <a:prstGeom prst="rect">
            <a:avLst/>
          </a:prstGeom>
          <a:effectLst>
            <a:outerShdw blurRad="36108" dir="2700000">
              <a:srgbClr val="3B3B3B">
                <a:alpha val="4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7000" y="2413000"/>
            <a:ext cx="3302000" cy="289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292600" y="5334000"/>
            <a:ext cx="63500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14300" y="5511800"/>
            <a:ext cx="332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3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MOUNTAIN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23300" y="5511800"/>
            <a:ext cx="332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3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BEACH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56600" y="6362700"/>
            <a:ext cx="8064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청정</a:t>
            </a:r>
            <a:r>
              <a:rPr lang="en-US" sz="24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자연이</a:t>
            </a:r>
            <a:r>
              <a:rPr lang="en-US" sz="24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아름다운</a:t>
            </a:r>
            <a:r>
              <a:rPr lang="en-US" sz="24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도시</a:t>
            </a:r>
            <a:r>
              <a:rPr lang="en-US" sz="2400" b="0" i="0" u="none" strike="noStrike" spc="-100">
                <a:solidFill>
                  <a:srgbClr val="3B3B3B"/>
                </a:solidFill>
                <a:latin typeface="SpoqaHanSans-Bold"/>
              </a:rPr>
              <a:t>, </a:t>
            </a:r>
            <a:r>
              <a:rPr lang="ko-KR" sz="2400" b="0" i="0" u="none" strike="noStrike" spc="-100">
                <a:solidFill>
                  <a:srgbClr val="3B3B3B"/>
                </a:solidFill>
                <a:ea typeface="SpoqaHanSans-Bold"/>
              </a:rPr>
              <a:t>미리시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56600" y="6934200"/>
            <a:ext cx="8051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300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미터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고지에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자리한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미리시는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깨끗한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공기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,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푸른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바다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등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청정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환경을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그대로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간직한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도시입니다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지역에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내용이나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장점을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7937500"/>
            <a:ext cx="1790700" cy="533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690100" y="80391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청정자연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500" y="7937500"/>
            <a:ext cx="1790700" cy="533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645900" y="80391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현대와</a:t>
            </a: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과거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9300" y="7937500"/>
            <a:ext cx="1790700" cy="533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614400" y="80391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체험활동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69000" y="5334000"/>
            <a:ext cx="6350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300" y="2044700"/>
            <a:ext cx="69850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 spc="-700">
                <a:solidFill>
                  <a:srgbClr val="3B3B3B"/>
                </a:solidFill>
                <a:ea typeface="한겨레결체"/>
              </a:rPr>
              <a:t>미리시</a:t>
            </a:r>
          </a:p>
          <a:p>
            <a:pPr lvl="0" algn="l">
              <a:lnSpc>
                <a:spcPct val="95449"/>
              </a:lnSpc>
            </a:pPr>
            <a:r>
              <a:rPr lang="ko-KR" sz="7000" b="0" i="0" u="none" strike="noStrike" spc="-700">
                <a:solidFill>
                  <a:srgbClr val="3B3B3B"/>
                </a:solidFill>
                <a:ea typeface="한겨레결체"/>
              </a:rPr>
              <a:t>구석구석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200" y="2362200"/>
            <a:ext cx="8001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100" y="3327400"/>
            <a:ext cx="6985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2895600"/>
            <a:ext cx="64262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3873500"/>
            <a:ext cx="6426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4851400"/>
            <a:ext cx="64262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5829300"/>
            <a:ext cx="6426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6794500"/>
            <a:ext cx="6426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956800" y="7772400"/>
            <a:ext cx="6426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521200" y="2438400"/>
            <a:ext cx="546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THELuxmB"/>
              </a:rPr>
              <a:t>NEW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2300" y="7467600"/>
            <a:ext cx="68580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소개서에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간단한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설명을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소개서에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간단한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설명을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간단한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설명을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2222500"/>
            <a:ext cx="381000" cy="381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045700" y="22733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68000" y="22225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미리시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소개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89300" y="22860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3200400"/>
            <a:ext cx="381000" cy="381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045700" y="32512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68000" y="31877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코스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989300" y="32639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4178300"/>
            <a:ext cx="381000" cy="381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045700" y="42291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68000" y="41783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주요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명소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89300" y="42418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5156200"/>
            <a:ext cx="381000" cy="381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45700" y="52070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68000" y="51562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여행지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숙소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002000" y="52197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6134100"/>
            <a:ext cx="381000" cy="3810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045700" y="61849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668000" y="61341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상품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투어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혜택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989300" y="61976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7112000"/>
            <a:ext cx="381000" cy="381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045700" y="71628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68000" y="70993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상품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: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상품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가격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안내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989300" y="71755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8077200"/>
            <a:ext cx="381000" cy="3810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0045700" y="8128000"/>
            <a:ext cx="419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THELuxmB"/>
              </a:rPr>
              <a:t>7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668000" y="8077200"/>
            <a:ext cx="5232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환불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Light"/>
              </a:rPr>
              <a:t>규정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989300" y="8153400"/>
            <a:ext cx="406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00">
                <a:solidFill>
                  <a:srgbClr val="3B3B3B"/>
                </a:solidFill>
                <a:latin typeface="THELuxmB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56800" y="1638300"/>
            <a:ext cx="3975100" cy="638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300" y="2044700"/>
            <a:ext cx="49022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미리시</a:t>
            </a:r>
          </a:p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패키지코스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4305300"/>
            <a:ext cx="825500" cy="685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92300" y="7467600"/>
            <a:ext cx="47625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여행지에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자랑할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만한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장점을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적어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기대감을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높여보세요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여행지에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92600" y="5334000"/>
            <a:ext cx="63500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300" y="5549900"/>
            <a:ext cx="2044700" cy="204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900" y="7404100"/>
            <a:ext cx="355600" cy="35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220200" y="7454900"/>
            <a:ext cx="381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THELuxmB"/>
              </a:rPr>
              <a:t>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6600" y="7835900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 spc="-100">
                <a:solidFill>
                  <a:srgbClr val="3B3B3B"/>
                </a:solidFill>
                <a:ea typeface="SpoqaHanSans-Bold"/>
              </a:rPr>
              <a:t>미리해변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6600" y="8216900"/>
            <a:ext cx="2095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설명을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700" y="5549900"/>
            <a:ext cx="2044700" cy="2044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6300" y="7404100"/>
            <a:ext cx="355600" cy="355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293600" y="7454900"/>
            <a:ext cx="381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THELuxmB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700" y="2171700"/>
            <a:ext cx="2044700" cy="204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900" y="4025900"/>
            <a:ext cx="355600" cy="355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220200" y="4076700"/>
            <a:ext cx="381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THELuxmB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56600" y="4457700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 spc="-100">
                <a:solidFill>
                  <a:srgbClr val="3B3B3B"/>
                </a:solidFill>
                <a:ea typeface="SpoqaHanSans-Bold"/>
              </a:rPr>
              <a:t>미리마을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56600" y="4838700"/>
            <a:ext cx="2095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설명을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68100" y="2171700"/>
            <a:ext cx="2044700" cy="204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6300" y="4025900"/>
            <a:ext cx="355600" cy="355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293600" y="4076700"/>
            <a:ext cx="381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THELuxmB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42700" y="4457700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 spc="-100">
                <a:solidFill>
                  <a:srgbClr val="3B3B3B"/>
                </a:solidFill>
                <a:ea typeface="SpoqaHanSans-Bold"/>
              </a:rPr>
              <a:t>미리호수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42700" y="4838700"/>
            <a:ext cx="2095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설명을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42700" y="7835900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 spc="-100">
                <a:solidFill>
                  <a:srgbClr val="3B3B3B"/>
                </a:solidFill>
                <a:ea typeface="SpoqaHanSans-Bold"/>
              </a:rPr>
              <a:t>미리공원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42700" y="8216900"/>
            <a:ext cx="2095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설명을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38300" y="3860800"/>
            <a:ext cx="2044700" cy="2044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76500" y="5715000"/>
            <a:ext cx="355600" cy="355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5163800" y="5765800"/>
            <a:ext cx="381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THELuxmB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312900" y="6146800"/>
            <a:ext cx="2095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 spc="-100">
                <a:solidFill>
                  <a:srgbClr val="3B3B3B"/>
                </a:solidFill>
                <a:ea typeface="SpoqaHanSans-Bold"/>
              </a:rPr>
              <a:t>미리대교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312900" y="6527800"/>
            <a:ext cx="2095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설명을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6337300"/>
            <a:ext cx="6426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6972300"/>
            <a:ext cx="6426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7620000"/>
            <a:ext cx="6426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8255000"/>
            <a:ext cx="6426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29718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3606800"/>
            <a:ext cx="642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4241800"/>
            <a:ext cx="642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56800" y="4889500"/>
            <a:ext cx="64262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470400" y="1676400"/>
            <a:ext cx="2413000" cy="241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6337300" y="2247900"/>
            <a:ext cx="1587500" cy="107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2300" y="2044700"/>
            <a:ext cx="49022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미리시</a:t>
            </a:r>
          </a:p>
          <a:p>
            <a:pPr lvl="0" algn="l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주요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명소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4305300"/>
            <a:ext cx="825500" cy="685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892300" y="7467600"/>
            <a:ext cx="47625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명소에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자랑할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만한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장점을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적어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기대감을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높여보세요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</a:p>
          <a:p>
            <a:pPr lvl="0" algn="l">
              <a:lnSpc>
                <a:spcPct val="141100"/>
              </a:lnSpc>
            </a:pP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명소에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관한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상세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7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700" b="0" i="0" u="none" strike="noStrike" spc="-100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92600" y="5334000"/>
            <a:ext cx="6350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2120900"/>
            <a:ext cx="2921000" cy="3022600"/>
          </a:xfrm>
          <a:prstGeom prst="rect">
            <a:avLst/>
          </a:prstGeom>
          <a:effectLst>
            <a:outerShdw blurRad="21257" dir="2700000">
              <a:srgbClr val="3B3B3B">
                <a:alpha val="42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300" y="2349500"/>
            <a:ext cx="2527300" cy="2222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483600" y="46736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BEACH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5486400"/>
            <a:ext cx="2921000" cy="3022600"/>
          </a:xfrm>
          <a:prstGeom prst="rect">
            <a:avLst/>
          </a:prstGeom>
          <a:effectLst>
            <a:outerShdw blurRad="21257" dir="2700000">
              <a:srgbClr val="3B3B3B">
                <a:alpha val="42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300" y="5715000"/>
            <a:ext cx="2527300" cy="2222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483600" y="80391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PARK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9700" y="2374900"/>
            <a:ext cx="355600" cy="355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557000" y="2413000"/>
            <a:ext cx="381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THELuxmB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52300" y="23495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청정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자연이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숨쉬는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미리해변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69700" y="3111500"/>
            <a:ext cx="1346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개장시간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: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77800" y="3136900"/>
            <a:ext cx="3543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개장시간을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69700" y="3746500"/>
            <a:ext cx="1346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명소추천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77800" y="3771900"/>
            <a:ext cx="3543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명소가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유명한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이유를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93500" y="4394200"/>
            <a:ext cx="4864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경험할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수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있는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것들은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무엇인지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알려주세요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9700" y="5740400"/>
            <a:ext cx="355600" cy="355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557000" y="5791200"/>
            <a:ext cx="381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FFFFFF"/>
                </a:solidFill>
                <a:latin typeface="THELuxmB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52300" y="5727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멋스러운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조경을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만날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수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있는</a:t>
            </a:r>
            <a:r>
              <a:rPr lang="en-US" sz="20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 spc="-100">
                <a:solidFill>
                  <a:srgbClr val="3B3B3B"/>
                </a:solidFill>
                <a:ea typeface="SpoqaHanSans-Bold"/>
              </a:rPr>
              <a:t>미리공원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569700" y="6477000"/>
            <a:ext cx="1346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개장시간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: 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77800" y="6502400"/>
            <a:ext cx="3543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개장시간을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569700" y="7112000"/>
            <a:ext cx="1346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명소추천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77800" y="7137400"/>
            <a:ext cx="3543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명소가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유명한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이유를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600" b="0" i="0" u="none" strike="noStrike" spc="-100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600" b="0" i="0" u="none" strike="noStrike" spc="-100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69700" y="7759700"/>
            <a:ext cx="4864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B3B3B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경험할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수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 spc="-100">
                <a:solidFill>
                  <a:srgbClr val="3B3B3B"/>
                </a:solidFill>
                <a:ea typeface="SpoqaHanSans-Regular"/>
              </a:rPr>
              <a:t>있는</a:t>
            </a:r>
            <a:r>
              <a:rPr lang="en-US" sz="1800" b="0" i="0" u="none" strike="noStrike" spc="-100">
                <a:solidFill>
                  <a:srgbClr val="3B3B3B"/>
                </a:solidFill>
                <a:latin typeface="SpoqaHanSans-Regular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것들은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무엇인지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알려주세요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95800" y="1752600"/>
            <a:ext cx="9296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숙소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정보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3340100"/>
            <a:ext cx="3200400" cy="3860800"/>
          </a:xfrm>
          <a:prstGeom prst="rect">
            <a:avLst/>
          </a:prstGeom>
          <a:effectLst>
            <a:outerShdw blurRad="25548" dir="2700000">
              <a:srgbClr val="3B3B3B">
                <a:alpha val="4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200" y="3619500"/>
            <a:ext cx="2781300" cy="2857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95500" y="6642100"/>
            <a:ext cx="2806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RESORT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365500"/>
            <a:ext cx="3200400" cy="3860800"/>
          </a:xfrm>
          <a:prstGeom prst="rect">
            <a:avLst/>
          </a:prstGeom>
          <a:effectLst>
            <a:outerShdw blurRad="25548" dir="2700000">
              <a:srgbClr val="3B3B3B">
                <a:alpha val="4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100" y="3632200"/>
            <a:ext cx="2781300" cy="285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53200" y="5918200"/>
            <a:ext cx="51816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613400" y="6667500"/>
            <a:ext cx="2806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spc="100">
                <a:solidFill>
                  <a:srgbClr val="3B3B3B">
                    <a:alpha val="50196"/>
                  </a:srgbClr>
                </a:solidFill>
                <a:latin typeface="Special Elite"/>
              </a:rPr>
              <a:t>MIRI RESORT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66900" y="7747000"/>
            <a:ext cx="6769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3B3B3B"/>
                </a:solidFill>
                <a:ea typeface="SpoqaHanSans-Bold"/>
              </a:rPr>
              <a:t>미리시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>
                <a:solidFill>
                  <a:srgbClr val="3B3B3B"/>
                </a:solidFill>
                <a:ea typeface="SpoqaHanSans-Bold"/>
              </a:rPr>
              <a:t>미리구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000" b="0" i="0" u="none" strike="noStrike">
                <a:solidFill>
                  <a:srgbClr val="3B3B3B"/>
                </a:solidFill>
                <a:ea typeface="SpoqaHanSans-Bold"/>
              </a:rPr>
              <a:t>미리길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Bold"/>
              </a:rPr>
              <a:t> 7 </a:t>
            </a:r>
            <a:r>
              <a:rPr lang="ko-KR" sz="2000" b="0" i="0" u="none" strike="noStrike">
                <a:solidFill>
                  <a:srgbClr val="3B3B3B"/>
                </a:solidFill>
                <a:ea typeface="SpoqaHanSans-Bold"/>
              </a:rPr>
              <a:t>미리리조트</a:t>
            </a:r>
          </a:p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2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인실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 / 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평점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 8.9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점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 / 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조식제공</a:t>
            </a:r>
            <a:r>
              <a:rPr lang="en-US" sz="2000" b="0" i="0" u="none" strike="noStrike">
                <a:solidFill>
                  <a:srgbClr val="3B3B3B"/>
                </a:solidFill>
                <a:latin typeface="SpoqaHanSans-Regular"/>
              </a:rPr>
              <a:t> / </a:t>
            </a:r>
            <a:r>
              <a:rPr lang="ko-KR" sz="2000" b="0" i="0" u="none" strike="noStrike">
                <a:solidFill>
                  <a:srgbClr val="3B3B3B"/>
                </a:solidFill>
                <a:ea typeface="SpoqaHanSans-Regular"/>
              </a:rPr>
              <a:t>취식가능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67900" y="33274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편안한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환경을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제공하는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미리리조트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80600" y="3898900"/>
            <a:ext cx="65405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더욱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풍성하게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만들어줄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미리리조트를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소개합니다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미리리조트는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미리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광장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중심부에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자리하고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있어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인근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관광지로의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접근성이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뛰어납니다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정보나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자세히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0" y="5219700"/>
            <a:ext cx="1790700" cy="533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39400" y="53086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#4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성급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800" y="5219700"/>
            <a:ext cx="1790700" cy="533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407900" y="53086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글로벌</a:t>
            </a: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브랜드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1300" y="5219700"/>
            <a:ext cx="1790700" cy="533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4363700" y="53086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액티비티</a:t>
            </a: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제공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67900" y="60960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이곳에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소제목을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입력해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 spc="-100">
                <a:solidFill>
                  <a:srgbClr val="3B3B3B"/>
                </a:solidFill>
                <a:ea typeface="SpoqaHanSans-Bold"/>
              </a:rPr>
              <a:t>주세요</a:t>
            </a:r>
            <a:r>
              <a:rPr lang="en-US" sz="2200" b="0" i="0" u="none" strike="noStrike" spc="-100">
                <a:solidFill>
                  <a:srgbClr val="3B3B3B"/>
                </a:solidFill>
                <a:latin typeface="SpoqaHanSans-Bold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80600" y="6680200"/>
            <a:ext cx="65405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정보나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자세히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정보나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자세히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정보나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관해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자세히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0" y="7988300"/>
            <a:ext cx="1790700" cy="533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439400" y="80899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키워드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800" y="7988300"/>
            <a:ext cx="1790700" cy="533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2407900" y="80899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키워드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1300" y="7988300"/>
            <a:ext cx="1790700" cy="533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363700" y="8089900"/>
            <a:ext cx="147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-100">
                <a:solidFill>
                  <a:srgbClr val="FFFFFF"/>
                </a:solidFill>
                <a:latin typeface="SpoqaHanSans-Regular"/>
              </a:rPr>
              <a:t>#</a:t>
            </a:r>
            <a:r>
              <a:rPr lang="ko-KR" sz="1600" b="0" i="0" u="none" strike="noStrike" spc="-100">
                <a:solidFill>
                  <a:srgbClr val="FFFFFF"/>
                </a:solidFill>
                <a:ea typeface="SpoqaHanSans-Regular"/>
              </a:rPr>
              <a:t>키워드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95800" y="1752600"/>
            <a:ext cx="9296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남다른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투어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혜택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3365500"/>
            <a:ext cx="3441700" cy="3073400"/>
          </a:xfrm>
          <a:prstGeom prst="rect">
            <a:avLst/>
          </a:prstGeom>
          <a:effectLst>
            <a:outerShdw blurRad="23571" dir="2700000">
              <a:srgbClr val="3B3B3B">
                <a:alpha val="4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632200"/>
            <a:ext cx="2984500" cy="217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300" y="3365500"/>
            <a:ext cx="3441700" cy="3073400"/>
          </a:xfrm>
          <a:prstGeom prst="rect">
            <a:avLst/>
          </a:prstGeom>
          <a:effectLst>
            <a:outerShdw blurRad="23571" dir="2700000">
              <a:srgbClr val="3B3B3B">
                <a:alpha val="42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3900" y="3632200"/>
            <a:ext cx="2984500" cy="217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300" y="3365500"/>
            <a:ext cx="3441700" cy="3073400"/>
          </a:xfrm>
          <a:prstGeom prst="rect">
            <a:avLst/>
          </a:prstGeom>
          <a:effectLst>
            <a:outerShdw blurRad="23571" dir="2700000">
              <a:srgbClr val="3B3B3B">
                <a:alpha val="4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900" y="3632200"/>
            <a:ext cx="2984500" cy="217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0" y="3365500"/>
            <a:ext cx="3441700" cy="3073400"/>
          </a:xfrm>
          <a:prstGeom prst="rect">
            <a:avLst/>
          </a:prstGeom>
          <a:effectLst>
            <a:outerShdw blurRad="23571" dir="2700000">
              <a:srgbClr val="3B3B3B">
                <a:alpha val="42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69900" y="3632200"/>
            <a:ext cx="2984500" cy="2171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6900" y="6604000"/>
            <a:ext cx="350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최대</a:t>
            </a:r>
            <a:r>
              <a:rPr lang="en-US" sz="2100" b="0" i="0" u="none" strike="noStrike">
                <a:solidFill>
                  <a:srgbClr val="000000"/>
                </a:solidFill>
                <a:latin typeface="SpoqaHanSans-Bold"/>
              </a:rPr>
              <a:t> 10</a:t>
            </a:r>
            <a:r>
              <a:rPr lang="ko-KR" sz="2100" b="0" i="0" u="none" strike="noStrike">
                <a:solidFill>
                  <a:srgbClr val="000000"/>
                </a:solidFill>
                <a:ea typeface="SpoqaHanSans-Bold"/>
              </a:rPr>
              <a:t>인</a:t>
            </a:r>
            <a:r>
              <a:rPr lang="en-US" sz="2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poqaHanSans-Bold"/>
              </a:rPr>
              <a:t>이하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로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구성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00700" y="6604000"/>
            <a:ext cx="350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안락한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투어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차량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6604000"/>
            <a:ext cx="3340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스냅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사진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촬영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서비스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15900" y="6604000"/>
            <a:ext cx="3505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추가금액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없는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쾌적한</a:t>
            </a:r>
            <a:r>
              <a:rPr lang="en-US" sz="21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100" b="0" i="0" u="none" strike="noStrike">
                <a:solidFill>
                  <a:srgbClr val="3B3B3B"/>
                </a:solidFill>
                <a:ea typeface="SpoqaHanSans-Bold"/>
              </a:rPr>
              <a:t>여행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33600" y="5969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FF7847"/>
                </a:solidFill>
                <a:latin typeface="Special Elite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03900" y="5969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FF7847"/>
                </a:solidFill>
                <a:latin typeface="Special Elite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6900" y="5969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FF7847"/>
                </a:solidFill>
                <a:latin typeface="Special Elite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69900" y="5969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 spc="100">
                <a:solidFill>
                  <a:srgbClr val="FF7847"/>
                </a:solidFill>
                <a:latin typeface="Special Elite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79600" y="718820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62600" y="718820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32900" y="718820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15900" y="7188200"/>
            <a:ext cx="3492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여행상품의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특징을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다른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상품과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차별화되는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해당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상품만의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이점을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간단히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설명해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95800" y="1752600"/>
            <a:ext cx="9296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상품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가격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안내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3365500"/>
            <a:ext cx="14490700" cy="71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099300" y="6464300"/>
            <a:ext cx="4102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575800" y="5143500"/>
            <a:ext cx="6807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5143500"/>
            <a:ext cx="68072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575800" y="6007100"/>
            <a:ext cx="6807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5994400"/>
            <a:ext cx="68072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575800" y="6870700"/>
            <a:ext cx="6807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6832600"/>
            <a:ext cx="6807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715500" y="8521700"/>
            <a:ext cx="6807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032000" y="8521700"/>
            <a:ext cx="68072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7683500"/>
            <a:ext cx="68072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575800" y="7658100"/>
            <a:ext cx="6807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13000" y="3479800"/>
            <a:ext cx="1344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SpoqaHanSans-Bold"/>
              </a:rPr>
              <a:t>전체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SpoqaHanSans-Bold"/>
              </a:rPr>
              <a:t>경비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Bold"/>
              </a:rPr>
              <a:t> 600,000 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Regular"/>
              </a:rPr>
              <a:t>(</a:t>
            </a:r>
            <a:r>
              <a:rPr lang="ko-KR" sz="2400" b="0" i="0" u="none" strike="noStrike">
                <a:solidFill>
                  <a:srgbClr val="FFFFFF"/>
                </a:solidFill>
                <a:ea typeface="SpoqaHanSans-Regular"/>
              </a:rPr>
              <a:t>선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SpoqaHanSans-Regular"/>
              </a:rPr>
              <a:t>예약금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Regular"/>
              </a:rPr>
              <a:t> 200,000 </a:t>
            </a:r>
            <a:r>
              <a:rPr lang="ko-KR" sz="2400" b="0" i="0" u="none" strike="noStrike">
                <a:solidFill>
                  <a:srgbClr val="FFFFFF"/>
                </a:solidFill>
                <a:ea typeface="SpoqaHanSans-Regular"/>
              </a:rPr>
              <a:t>원</a:t>
            </a:r>
            <a:r>
              <a:rPr lang="en-US" sz="2400" b="0" i="0" u="none" strike="noStrike">
                <a:solidFill>
                  <a:srgbClr val="FFFFFF"/>
                </a:solidFill>
                <a:latin typeface="SpoqaHanSans-Regular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66900" y="4406900"/>
            <a:ext cx="6858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패키지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포함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사항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50400" y="4406900"/>
            <a:ext cx="6858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패키지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불포함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사항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79600" y="53975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가이드비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+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차량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유지비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5499100"/>
            <a:ext cx="241300" cy="177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879600" y="62484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기본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체험비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9300" y="6337300"/>
            <a:ext cx="241300" cy="177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879600" y="70866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포함된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사항을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600" y="7188200"/>
            <a:ext cx="241300" cy="177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79600" y="79375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포함된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사항을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600" y="8026400"/>
            <a:ext cx="241300" cy="177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563100" y="53975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개인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경비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+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개인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쇼핑비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63100" y="62484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촬영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스태프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식사비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63100" y="70866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포함되지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않은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사항을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63100" y="7937500"/>
            <a:ext cx="684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     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패키지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여행에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포함되지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않은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사항을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60200" y="5486400"/>
            <a:ext cx="177800" cy="177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76100" y="6350000"/>
            <a:ext cx="177800" cy="177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7175500"/>
            <a:ext cx="177800" cy="177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8013700"/>
            <a:ext cx="1778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20700" y="533400"/>
            <a:ext cx="17233900" cy="9220200"/>
          </a:xfrm>
          <a:prstGeom prst="rect">
            <a:avLst/>
          </a:prstGeom>
          <a:effectLst>
            <a:outerShdw blurRad="423768" dir="2700000">
              <a:srgbClr val="3B3B3B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4097000" y="1244600"/>
            <a:ext cx="24130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15963900" y="1816100"/>
            <a:ext cx="1587500" cy="107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18400" y="1181100"/>
            <a:ext cx="325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3B3B3B"/>
                </a:solidFill>
                <a:latin typeface="THELuxmM"/>
              </a:rPr>
              <a:t>POST CARD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7200" y="1295400"/>
            <a:ext cx="32258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 spc="100">
                <a:solidFill>
                  <a:srgbClr val="3B3B3B"/>
                </a:solidFill>
                <a:latin typeface="THELuxmR"/>
              </a:rPr>
              <a:t>A PACKAGE TOUR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95800" y="1752600"/>
            <a:ext cx="9296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취소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및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환불</a:t>
            </a:r>
            <a:r>
              <a:rPr lang="en-US" sz="7000" b="0" i="0" u="none" strike="noStrike" spc="-800">
                <a:solidFill>
                  <a:srgbClr val="3B3B3B"/>
                </a:solidFill>
                <a:latin typeface="한겨레결체"/>
              </a:rPr>
              <a:t> </a:t>
            </a:r>
            <a:r>
              <a:rPr lang="ko-KR" sz="7000" b="0" i="0" u="none" strike="noStrike" spc="-800">
                <a:solidFill>
                  <a:srgbClr val="3B3B3B"/>
                </a:solidFill>
                <a:ea typeface="한겨레결체"/>
              </a:rPr>
              <a:t>안내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00" y="3365500"/>
            <a:ext cx="6959600" cy="711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5500" y="3492500"/>
            <a:ext cx="656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출발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전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취소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시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환불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안내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0" y="3352800"/>
            <a:ext cx="69596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53200" y="5918200"/>
            <a:ext cx="5181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892300" y="6502400"/>
            <a:ext cx="6807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626600" y="3479800"/>
            <a:ext cx="656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취소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및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환불</a:t>
            </a:r>
            <a:r>
              <a:rPr lang="en-US" sz="2200" b="0" i="0" u="none" strike="noStrike">
                <a:solidFill>
                  <a:srgbClr val="3B3B3B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B3B3B"/>
                </a:solidFill>
                <a:ea typeface="SpoqaHanSans-Bold"/>
              </a:rPr>
              <a:t>유의사항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9600" y="4495800"/>
            <a:ext cx="6845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투어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출발일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30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: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전액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투어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출발일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15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: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총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금액의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20%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수수료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공제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투어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출발일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7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: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총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금액의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50%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수수료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공제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투어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출발일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당일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: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불가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9600" y="7099300"/>
            <a:ext cx="6845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출발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출발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출발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출발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9436100" y="6502400"/>
            <a:ext cx="6807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10700" y="4495800"/>
            <a:ext cx="6845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천재지변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,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정책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등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불가항력적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사유로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인한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환불규정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별도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적용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환불금은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최초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결제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수단으로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5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처리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전체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인원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상품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구성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변경에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따라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상세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일정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변경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가능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사정에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의한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동일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등급의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숙소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룸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컨디션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변경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Regular"/>
              </a:rPr>
              <a:t>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10700" y="7099300"/>
            <a:ext cx="6845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유의사항에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유의사항에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유의사항에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이곳에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취소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및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환불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유의사항에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대한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중요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내용을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입력해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 </a:t>
            </a:r>
            <a:r>
              <a:rPr lang="ko-KR" sz="1800" b="0" i="0" u="none" strike="noStrike">
                <a:solidFill>
                  <a:srgbClr val="3B3B3B"/>
                </a:solidFill>
                <a:ea typeface="SpoqaHanSans-Light"/>
              </a:rPr>
              <a:t>주세요</a:t>
            </a:r>
            <a:r>
              <a:rPr lang="en-US" sz="1800" b="0" i="0" u="none" strike="noStrike">
                <a:solidFill>
                  <a:srgbClr val="3B3B3B"/>
                </a:solidFill>
                <a:latin typeface="SpoqaHanSans-Light"/>
              </a:rPr>
              <a:t>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사용자 지정</PresentationFormat>
  <Paragraphs>199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한겨레결체</vt:lpstr>
      <vt:lpstr>SpoqaHanSans-Light</vt:lpstr>
      <vt:lpstr>Special Elite</vt:lpstr>
      <vt:lpstr>Arial</vt:lpstr>
      <vt:lpstr>SpoqaHanSans-Regular</vt:lpstr>
      <vt:lpstr>THELuxmR</vt:lpstr>
      <vt:lpstr>SpoqaHanSans-Bold</vt:lpstr>
      <vt:lpstr>THELuxmM</vt:lpstr>
      <vt:lpstr>Calibri</vt:lpstr>
      <vt:lpstr>THELuxmB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LX</dc:creator>
  <cp:lastModifiedBy>LX</cp:lastModifiedBy>
  <cp:revision>2</cp:revision>
  <dcterms:created xsi:type="dcterms:W3CDTF">2006-08-16T00:00:00Z</dcterms:created>
  <dcterms:modified xsi:type="dcterms:W3CDTF">2025-08-18T09:47:30Z</dcterms:modified>
</cp:coreProperties>
</file>